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6" r:id="rId2"/>
    <p:sldId id="258" r:id="rId3"/>
    <p:sldId id="260" r:id="rId4"/>
    <p:sldId id="261" r:id="rId5"/>
    <p:sldId id="264" r:id="rId6"/>
    <p:sldId id="262" r:id="rId7"/>
    <p:sldId id="263" r:id="rId8"/>
    <p:sldId id="286" r:id="rId9"/>
    <p:sldId id="292" r:id="rId10"/>
    <p:sldId id="287" r:id="rId11"/>
    <p:sldId id="290" r:id="rId12"/>
    <p:sldId id="265" r:id="rId13"/>
    <p:sldId id="288" r:id="rId14"/>
    <p:sldId id="289" r:id="rId15"/>
    <p:sldId id="291" r:id="rId16"/>
    <p:sldId id="279" r:id="rId17"/>
    <p:sldId id="276" r:id="rId18"/>
    <p:sldId id="285" r:id="rId19"/>
    <p:sldId id="268" r:id="rId20"/>
    <p:sldId id="26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BD471-1C1C-43A6-B18F-1E52D789DCA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EF2F0CDA-75BC-43BC-8B44-1FE23264FA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693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BD471-1C1C-43A6-B18F-1E52D789DCA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F2F0CDA-75BC-43BC-8B44-1FE23264FA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865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BD471-1C1C-43A6-B18F-1E52D789DCA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F2F0CDA-75BC-43BC-8B44-1FE23264FA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31471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BD471-1C1C-43A6-B18F-1E52D789DCA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F2F0CDA-75BC-43BC-8B44-1FE23264FA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6044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BD471-1C1C-43A6-B18F-1E52D789DCA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F2F0CDA-75BC-43BC-8B44-1FE23264FA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36623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BD471-1C1C-43A6-B18F-1E52D789DCA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F2F0CDA-75BC-43BC-8B44-1FE23264FA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98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BD471-1C1C-43A6-B18F-1E52D789DCA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F0CDA-75BC-43BC-8B44-1FE23264FA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9383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BD471-1C1C-43A6-B18F-1E52D789DCA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F0CDA-75BC-43BC-8B44-1FE23264FA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381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BD471-1C1C-43A6-B18F-1E52D789DCA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F0CDA-75BC-43BC-8B44-1FE23264FA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25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BD471-1C1C-43A6-B18F-1E52D789DCA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F2F0CDA-75BC-43BC-8B44-1FE23264FA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619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BD471-1C1C-43A6-B18F-1E52D789DCA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EF2F0CDA-75BC-43BC-8B44-1FE23264FA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671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BD471-1C1C-43A6-B18F-1E52D789DCA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EF2F0CDA-75BC-43BC-8B44-1FE23264FA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443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BD471-1C1C-43A6-B18F-1E52D789DCA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F0CDA-75BC-43BC-8B44-1FE23264FA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306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BD471-1C1C-43A6-B18F-1E52D789DCA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F0CDA-75BC-43BC-8B44-1FE23264FA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94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BD471-1C1C-43A6-B18F-1E52D789DCA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F0CDA-75BC-43BC-8B44-1FE23264FA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478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BD471-1C1C-43A6-B18F-1E52D789DCA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F2F0CDA-75BC-43BC-8B44-1FE23264FA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03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6BD471-1C1C-43A6-B18F-1E52D789DCA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F2F0CDA-75BC-43BC-8B44-1FE23264FA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232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9897" y="2792592"/>
            <a:ext cx="7855132" cy="1272815"/>
          </a:xfrm>
        </p:spPr>
        <p:txBody>
          <a:bodyPr>
            <a:noAutofit/>
          </a:bodyPr>
          <a:lstStyle/>
          <a:p>
            <a:pPr algn="ctr"/>
            <a:br>
              <a:rPr lang="ru-RU" alt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Нормативно-правовое обеспечение педагогической аттестации</a:t>
            </a:r>
            <a:br>
              <a:rPr lang="ru-RU" altLang="ru-RU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на соответствие занимаемой должности, на первую и высшую квалификационные категории</a:t>
            </a:r>
            <a:endParaRPr lang="ru-RU" sz="32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9897" y="5206133"/>
            <a:ext cx="8334103" cy="1666963"/>
          </a:xfrm>
        </p:spPr>
        <p:txBody>
          <a:bodyPr>
            <a:noAutofit/>
          </a:bodyPr>
          <a:lstStyle/>
          <a:p>
            <a:pPr algn="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Мартьянова О.В. </a:t>
            </a:r>
          </a:p>
          <a:p>
            <a:pPr algn="r"/>
            <a:r>
              <a:rPr lang="ru-RU" sz="20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отдела развития методической работы, </a:t>
            </a:r>
            <a:r>
              <a:rPr lang="ru-RU" sz="200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к.п.н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BDC4B9-BCE3-4AE3-BF5D-A40DB6D8B0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131" y="83204"/>
            <a:ext cx="1010678" cy="1303365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7B0174B-EED2-4DD2-9C9B-790BA96F36CD}"/>
              </a:ext>
            </a:extLst>
          </p:cNvPr>
          <p:cNvSpPr/>
          <p:nvPr/>
        </p:nvSpPr>
        <p:spPr>
          <a:xfrm>
            <a:off x="683581" y="520061"/>
            <a:ext cx="71820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Государственное автономное образовательное учреждение дополнительного профессионального </a:t>
            </a:r>
            <a:br>
              <a:rPr lang="en-US" sz="1200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200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образования </a:t>
            </a:r>
            <a:br>
              <a:rPr lang="ru-RU" sz="1200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200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«Институт развития образования Республики Татарстан»</a:t>
            </a:r>
            <a:br>
              <a:rPr lang="ru-RU" sz="1200" dirty="0">
                <a:solidFill>
                  <a:srgbClr val="206A75"/>
                </a:solidFill>
              </a:rPr>
            </a:b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419042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7065" y="259942"/>
            <a:ext cx="6229869" cy="112294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На что необходимо обратить внимание при формировании годового плана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16505" y="2109537"/>
            <a:ext cx="60370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pc="5" dirty="0">
              <a:solidFill>
                <a:srgbClr val="000000"/>
              </a:solidFill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endParaRPr lang="ru-RU" spc="5" dirty="0">
              <a:solidFill>
                <a:srgbClr val="000000"/>
              </a:solidFill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endParaRPr lang="ru-RU" spc="5" dirty="0">
              <a:solidFill>
                <a:srgbClr val="000000"/>
              </a:solidFill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0801031"/>
              </p:ext>
            </p:extLst>
          </p:nvPr>
        </p:nvGraphicFramePr>
        <p:xfrm>
          <a:off x="1042738" y="1740569"/>
          <a:ext cx="7283115" cy="47965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1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18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5948">
                <a:tc>
                  <a:txBody>
                    <a:bodyPr/>
                    <a:lstStyle/>
                    <a:p>
                      <a:pPr algn="l">
                        <a:lnSpc>
                          <a:spcPts val="1090"/>
                        </a:lnSpc>
                        <a:spcAft>
                          <a:spcPts val="0"/>
                        </a:spcAft>
                      </a:pPr>
                      <a:endParaRPr lang="ru-RU" sz="1400" u="none" strike="noStrike" spc="5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09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Нормативная правовая база аттестации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090"/>
                        </a:lnSpc>
                        <a:spcAft>
                          <a:spcPts val="0"/>
                        </a:spcAft>
                      </a:pPr>
                      <a:endParaRPr lang="ru-RU" sz="1400" u="none" strike="noStrike" spc="5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09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Ознакомление всего коллектива образовательной организации с нормативной правовой базой аттестации педагогических работников. |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8967">
                <a:tc>
                  <a:txBody>
                    <a:bodyPr/>
                    <a:lstStyle/>
                    <a:p>
                      <a:pPr algn="l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1400" u="none" strike="noStrike" spc="5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Инструктивно­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методическое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1400" u="none" strike="noStrike" spc="5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рекомендаций по составлению программы; аттестации по каждой педагогической должности и индивидуально для каждой категории сотрудников (молодых специалистов, специалистов, вновь приня­тых на работу в образовательную организацию, и т.д.).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818">
                <a:tc>
                  <a:txBody>
                    <a:bodyPr/>
                    <a:lstStyle/>
                    <a:p>
                      <a:pPr algn="l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endParaRPr lang="ru-RU" sz="1400" u="none" strike="noStrike" spc="5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Диагностика и мониторинг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090"/>
                        </a:lnSpc>
                        <a:spcAft>
                          <a:spcPts val="0"/>
                        </a:spcAft>
                      </a:pPr>
                      <a:endParaRPr lang="ru-RU" sz="1400" u="none" strike="noStrike" spc="5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09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Мониторинг профессиональной деятельности педаго­гических работников, выходящих на аттестацию.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8967"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spcAft>
                          <a:spcPts val="0"/>
                        </a:spcAft>
                      </a:pPr>
                      <a:endParaRPr lang="ru-RU" sz="1400" u="none" strike="noStrike" spc="5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850"/>
                        </a:lnSpc>
                        <a:spcAft>
                          <a:spcPts val="0"/>
                        </a:spcAft>
                      </a:pPr>
                      <a:endParaRPr lang="ru-RU" sz="1400" u="none" strike="noStrike" spc="5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850"/>
                        </a:lnSpc>
                        <a:spcAft>
                          <a:spcPts val="0"/>
                        </a:spcAft>
                      </a:pPr>
                      <a:endParaRPr lang="ru-RU" sz="1400" u="none" strike="noStrike" spc="5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85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070"/>
                        </a:lnSpc>
                        <a:spcAft>
                          <a:spcPts val="0"/>
                        </a:spcAft>
                      </a:pPr>
                      <a:endParaRPr lang="ru-RU" sz="1400" u="none" strike="noStrike" spc="5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07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и оценка результатов профессиональной дея­тельности педагогических работников, выходящих на аттестацию с целью подтверждения соответствия занимаемой должности, и подготовка проекта представ­ления к аттестации.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7204"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spcAft>
                          <a:spcPts val="0"/>
                        </a:spcAft>
                      </a:pPr>
                      <a:endParaRPr lang="ru-RU" sz="1400" u="none" strike="noStrike" spc="5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850"/>
                        </a:lnSpc>
                        <a:spcAft>
                          <a:spcPts val="0"/>
                        </a:spcAft>
                      </a:pPr>
                      <a:endParaRPr lang="ru-RU" sz="1400" u="none" strike="noStrike" spc="5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85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Сопровождение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1400" u="none" strike="noStrike" spc="5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Методическое сопровождение аттестуемого педагоги­ческого работника с целью определения возможных и реальных сроков аттестации на соответствие занимае­мой должности, а также успешное прохождение атте­стации.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6686"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spcAft>
                          <a:spcPts val="0"/>
                        </a:spcAft>
                      </a:pPr>
                      <a:endParaRPr lang="ru-RU" sz="1400" u="none" strike="noStrike" spc="5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850"/>
                        </a:lnSpc>
                        <a:spcAft>
                          <a:spcPts val="0"/>
                        </a:spcAft>
                      </a:pPr>
                      <a:endParaRPr lang="ru-RU" sz="1400" u="none" strike="noStrike" spc="5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85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Итоги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1400" u="none" strike="noStrike" spc="5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итогов проведения аттестации на соответствие занимаемой должности и индивидуальное планирова­ние повышения уровня профессиональной компетент­ности педагога.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7D28D7-195E-4471-9B59-1065AE7BD4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1273" y="48640"/>
            <a:ext cx="1182727" cy="14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604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9769" y="279205"/>
            <a:ext cx="6256422" cy="1280890"/>
          </a:xfrm>
        </p:spPr>
        <p:txBody>
          <a:bodyPr>
            <a:noAutofit/>
          </a:bodyPr>
          <a:lstStyle/>
          <a:p>
            <a:pPr marL="342900" lvl="0" indent="-342900" algn="ctr" fontAlgn="base">
              <a:spcAft>
                <a:spcPct val="0"/>
              </a:spcAft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Положение о порядке проведения аттестации педагогических работников образовательной организации на СЗД</a:t>
            </a:r>
            <a:b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</a:b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09445" y="2158261"/>
            <a:ext cx="625642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spc="5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Положение может состоять из следующих разделов:</a:t>
            </a:r>
          </a:p>
          <a:p>
            <a:endParaRPr lang="ru-RU" b="1" spc="5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r>
              <a:rPr lang="ru-RU" b="1" spc="5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1. Общая часть (общие положения)</a:t>
            </a:r>
          </a:p>
          <a:p>
            <a:endParaRPr lang="ru-RU" b="1" spc="5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r>
              <a:rPr lang="ru-RU" b="1" spc="5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2. Аттестационная комиссия</a:t>
            </a:r>
          </a:p>
          <a:p>
            <a:endParaRPr lang="ru-RU" b="1" spc="5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r>
              <a:rPr lang="ru-RU" b="1" spc="5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3. Подготовка и обеспечение аттестации</a:t>
            </a:r>
          </a:p>
          <a:p>
            <a:endParaRPr lang="ru-RU" b="1" spc="5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r>
              <a:rPr lang="ru-RU" b="1" spc="5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4. Проведение аттестации</a:t>
            </a:r>
          </a:p>
          <a:p>
            <a:endParaRPr lang="ru-RU" b="1" spc="5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r>
              <a:rPr lang="ru-RU" b="1" spc="5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5. Реализация решений аттестационной комиссии</a:t>
            </a:r>
          </a:p>
        </p:txBody>
      </p:sp>
      <p:pic>
        <p:nvPicPr>
          <p:cNvPr id="5" name="Picture 2" descr="http://promo.tosei.ru/images/galochk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797" y="4074696"/>
            <a:ext cx="1968138" cy="2622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7BD257-05C5-4B8A-926D-B8AF91057E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5762" y="0"/>
            <a:ext cx="1182727" cy="14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3405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0699" y="385877"/>
            <a:ext cx="6589200" cy="128089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Оценка профессиональных знаний, деятельности аттестуемых </a:t>
            </a:r>
            <a:b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b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b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endParaRPr lang="ru-RU" sz="40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17122" y="1983180"/>
            <a:ext cx="6580919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Формы: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решение педагогических ситуаций</a:t>
            </a:r>
          </a:p>
          <a:p>
            <a:pPr marL="342900" indent="-342900">
              <a:buFontTx/>
              <a:buChar char="-"/>
            </a:pP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конспекта урока (занятия) </a:t>
            </a:r>
          </a:p>
          <a:p>
            <a:pPr marL="285750" indent="-285750">
              <a:buFontTx/>
              <a:buChar char="-"/>
            </a:pP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 тестирование  и др.</a:t>
            </a:r>
          </a:p>
          <a:p>
            <a:pPr marL="285750" indent="-285750">
              <a:buFontTx/>
              <a:buChar char="-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0" name="Picture 4" descr="http://pngpic.ru/wp-content/uploads/2014/10/biznes_illustracii_230908_smal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5410784" y="3896896"/>
            <a:ext cx="3123616" cy="283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6A1A756-A330-46FB-A905-F23E6BA678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7737" y="0"/>
            <a:ext cx="1182727" cy="14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943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3576" y="307233"/>
            <a:ext cx="6589200" cy="161658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Рекомендации по составлению представления на педагогического работника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75719" y="2457095"/>
            <a:ext cx="687859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педагогического работника аттестационной комиссии осуществляется работодателем.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оформляется на официальном бланке продольного письма образовательной организации (ГОСТ Р 6.30-2003). (Унифицированная система организационно-распорядительной документации. Требования к оформлению.) Адресатом является председатель аттестационной комиссии.</a:t>
            </a:r>
          </a:p>
          <a:p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 представления условно делится на две части: заголовочную и основную.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77E282B-8624-4B6C-8B11-A50CD82B99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1273" y="0"/>
            <a:ext cx="1182727" cy="14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7883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4120" y="564686"/>
            <a:ext cx="6449076" cy="1616582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Представление на педагогического работника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39361" y="1977081"/>
            <a:ext cx="687859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заголовочной части указываются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общие сведения об аттестуемом: фамилия, имя, отчество, дата рождения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работы, наименование должности, дата назначения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сведения об образовании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общий трудовой, педагогический стаж и стаж работы в данной организации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 и почетные звания, ученая степень, ученое звание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дата предыдущей аттестации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профессиональной переподготовке, повышении квалификации.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основной части отводится место для мотивированной всесторонней и объективной оценки профессиональных, деловых качеств работника, результатов его профессиональной деятельности.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088FE7-E39C-4B6E-AF54-01093F9888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1273" y="0"/>
            <a:ext cx="1182727" cy="14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7439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2073" y="347019"/>
            <a:ext cx="6589200" cy="128089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Аттестация для присвоения квалификационных категорий</a:t>
            </a:r>
            <a:b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 (первой или высшей)</a:t>
            </a:r>
            <a:b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</a:br>
            <a:endParaRPr lang="ru-RU" sz="2800" b="1" dirty="0">
              <a:solidFill>
                <a:schemeClr val="accent6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70365" y="1875509"/>
            <a:ext cx="6859198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по заявлению педагогических работников  до истечения срока  имеющейся квалификационной категории  </a:t>
            </a:r>
          </a:p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Досрочная аттестация через 2 года после предыдущей аттестации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 аттестации: экспертная оценка</a:t>
            </a:r>
          </a:p>
          <a:p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работники, ИМЕВШИЕ высшую </a:t>
            </a:r>
          </a:p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квалификационную категорию, СРОК ДЕЙСТВИЯ КОТОРОЙ ИСТЕК, ИМЕЮТ ПРАВО подавать заявление на высшую квалификационную категорию.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6" descr="Download Price Cut clip art Vector Fre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7647">
                        <a14:foregroundMark x1="63059" y1="46301" x2="63059" y2="4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50" y="4591312"/>
            <a:ext cx="1532778" cy="1316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 Level Results 2011 - Helpful Student Advice on Exam Results' Day Anglia CV Solutions &amp; Anglia Business Solutions **** Professi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20" y="2405941"/>
            <a:ext cx="1928192" cy="19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53173D-551D-425B-9227-71C4C1A751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1273" y="45658"/>
            <a:ext cx="1182727" cy="14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3208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9204" y="347069"/>
            <a:ext cx="6056910" cy="128089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Алгоритм проведения экспертизы</a:t>
            </a:r>
          </a:p>
        </p:txBody>
      </p:sp>
      <p:sp>
        <p:nvSpPr>
          <p:cNvPr id="15" name="Штриховая стрелка вправо 14"/>
          <p:cNvSpPr/>
          <p:nvPr/>
        </p:nvSpPr>
        <p:spPr>
          <a:xfrm rot="5400000">
            <a:off x="2281646" y="2926080"/>
            <a:ext cx="383177" cy="33092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Штриховая стрелка вправо 16"/>
          <p:cNvSpPr/>
          <p:nvPr/>
        </p:nvSpPr>
        <p:spPr>
          <a:xfrm rot="5400000">
            <a:off x="4450080" y="2926081"/>
            <a:ext cx="383177" cy="33092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>
          <a:xfrm>
            <a:off x="1216241" y="1733251"/>
            <a:ext cx="7334312" cy="4462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ru-RU" altLang="ru-RU" b="1" dirty="0">
                <a:solidFill>
                  <a:srgbClr val="0033CC"/>
                </a:solidFill>
                <a:latin typeface="Times New Roman" panose="02020603050405020304" pitchFamily="18" charset="0"/>
              </a:rPr>
              <a:t>	</a:t>
            </a: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Мониторинг результатов </a:t>
            </a:r>
          </a:p>
          <a:p>
            <a:pPr marL="0" indent="0" algn="ctr">
              <a:buFont typeface="Wingdings 2" panose="05020102010507070707" pitchFamily="18" charset="2"/>
              <a:buNone/>
            </a:pP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(карта результативности)</a:t>
            </a:r>
          </a:p>
          <a:p>
            <a:pPr marL="0" indent="0" algn="ctr">
              <a:buFont typeface="Wingdings 2" panose="05020102010507070707" pitchFamily="18" charset="2"/>
              <a:buNone/>
            </a:pPr>
            <a:endParaRPr lang="ru-RU" alt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marL="0" indent="0" algn="just">
              <a:buFont typeface="Wingdings 2" panose="05020102010507070707" pitchFamily="18" charset="2"/>
              <a:buNone/>
            </a:pPr>
            <a:endParaRPr lang="ru-RU" alt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20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Результаты воспитанников             Результаты педагога</a:t>
            </a:r>
          </a:p>
          <a:p>
            <a:pPr marL="0" indent="0">
              <a:buFont typeface="Wingdings 2" panose="05020102010507070707" pitchFamily="18" charset="2"/>
              <a:buNone/>
            </a:pPr>
            <a:endParaRPr lang="ru-RU" altLang="ru-RU" sz="20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marL="0" indent="0" algn="just">
              <a:buFont typeface="Wingdings 2" panose="05020102010507070707" pitchFamily="18" charset="2"/>
              <a:buNone/>
            </a:pPr>
            <a:r>
              <a:rPr lang="ru-RU" alt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	</a:t>
            </a: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Аттестационная   экспертиза</a:t>
            </a:r>
          </a:p>
          <a:p>
            <a:pPr marL="0" indent="0" algn="just">
              <a:buFont typeface="Wingdings 2" panose="05020102010507070707" pitchFamily="18" charset="2"/>
              <a:buNone/>
            </a:pPr>
            <a:r>
              <a:rPr lang="ru-RU" alt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</a:p>
          <a:p>
            <a:pPr marL="0" indent="0" algn="just">
              <a:buFont typeface="Wingdings 2" panose="05020102010507070707" pitchFamily="18" charset="2"/>
              <a:buNone/>
            </a:pPr>
            <a:r>
              <a:rPr lang="ru-RU" alt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   </a:t>
            </a:r>
          </a:p>
          <a:p>
            <a:pPr marL="0" indent="0" algn="just">
              <a:buFont typeface="Wingdings 2" panose="05020102010507070707" pitchFamily="18" charset="2"/>
              <a:buNone/>
            </a:pPr>
            <a:r>
              <a:rPr lang="ru-RU" alt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самооценка       		экспертная оценка </a:t>
            </a:r>
          </a:p>
          <a:p>
            <a:pPr marL="0" indent="0" algn="just">
              <a:buFont typeface="Wingdings 2" panose="05020102010507070707" pitchFamily="18" charset="2"/>
              <a:buNone/>
            </a:pPr>
            <a:endParaRPr lang="ru-RU" altLang="ru-RU" b="1" dirty="0">
              <a:solidFill>
                <a:srgbClr val="0033CC"/>
              </a:solidFill>
              <a:latin typeface="Times New Roman" panose="02020603050405020304" pitchFamily="18" charset="0"/>
            </a:endParaRPr>
          </a:p>
          <a:p>
            <a:pPr marL="0" indent="0"/>
            <a:endParaRPr lang="ru-RU" altLang="ru-RU" b="1" dirty="0">
              <a:solidFill>
                <a:srgbClr val="0033CC"/>
              </a:solidFill>
              <a:latin typeface="Times New Roman" panose="02020603050405020304" pitchFamily="18" charset="0"/>
            </a:endParaRPr>
          </a:p>
          <a:p>
            <a:pPr marL="0" indent="0"/>
            <a:endParaRPr lang="ru-RU" altLang="ru-RU" b="1" dirty="0">
              <a:solidFill>
                <a:srgbClr val="0033CC"/>
              </a:solidFill>
              <a:latin typeface="Times New Roman" panose="02020603050405020304" pitchFamily="18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b="1" dirty="0">
              <a:solidFill>
                <a:srgbClr val="0033CC"/>
              </a:solidFill>
              <a:latin typeface="Times New Roman" panose="02020603050405020304" pitchFamily="18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dirty="0">
              <a:latin typeface="Times New Roman" panose="02020603050405020304" pitchFamily="18" charset="0"/>
            </a:endParaRPr>
          </a:p>
        </p:txBody>
      </p:sp>
      <p:sp>
        <p:nvSpPr>
          <p:cNvPr id="16" name="Штриховая стрелка вправо 15"/>
          <p:cNvSpPr/>
          <p:nvPr/>
        </p:nvSpPr>
        <p:spPr>
          <a:xfrm rot="5400000">
            <a:off x="6744791" y="2926080"/>
            <a:ext cx="383177" cy="33092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Штриховая стрелка вправо 17"/>
          <p:cNvSpPr/>
          <p:nvPr/>
        </p:nvSpPr>
        <p:spPr>
          <a:xfrm rot="5400000">
            <a:off x="4450079" y="5408025"/>
            <a:ext cx="383177" cy="33092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Штриховая стрелка вправо 18"/>
          <p:cNvSpPr/>
          <p:nvPr/>
        </p:nvSpPr>
        <p:spPr>
          <a:xfrm rot="5400000">
            <a:off x="2116182" y="5408025"/>
            <a:ext cx="383177" cy="33092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2440575" y="2879272"/>
            <a:ext cx="4463146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stCxn id="19" idx="1"/>
          </p:cNvCxnSpPr>
          <p:nvPr/>
        </p:nvCxnSpPr>
        <p:spPr>
          <a:xfrm flipV="1">
            <a:off x="2307771" y="5381899"/>
            <a:ext cx="2364377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559BAD-89FD-4432-ADB4-36B39B8E2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7933" y="2219"/>
            <a:ext cx="1182727" cy="14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6899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2073" y="588598"/>
            <a:ext cx="6589200" cy="128089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Методика  оценки квалификации </a:t>
            </a:r>
            <a:b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педагогических работников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2427" y="1991689"/>
            <a:ext cx="691460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Квалификация- совокупность 6 основных компетентностей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Компетентность в области личностных качеств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Компетентность   в   постановке   целей   и   задач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Компетентность в мотивировании обучающихся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Компетентность в разработке программы деятельности  и принятии педагогических решений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Компетентность     в     обеспечении     информационной основы педагогической деятельности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Компетентность в организации педагогической деятельности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EC1B41-A901-440C-9543-BB992E16D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1273" y="0"/>
            <a:ext cx="1182727" cy="14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3771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Требования к  квалификации </a:t>
            </a:r>
            <a:br>
              <a:rPr lang="ru-RU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педагогических работников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11625" y="2456268"/>
            <a:ext cx="4834048" cy="3777622"/>
          </a:xfrm>
        </p:spPr>
        <p:txBody>
          <a:bodyPr/>
          <a:lstStyle/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квалификационная категория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3,3 – 4,2 баллов</a:t>
            </a:r>
          </a:p>
          <a:p>
            <a:pPr marL="0" indent="0">
              <a:buNone/>
            </a:pP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Высшая квалификационная категория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4,3 – 5 баллов</a:t>
            </a:r>
          </a:p>
          <a:p>
            <a:pPr marL="0" indent="0">
              <a:buNone/>
            </a:pP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://promo.tosei.ru/images/galochk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142" y="3558990"/>
            <a:ext cx="1968138" cy="2157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1798B8-3108-40D6-9289-3472B38B6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1273" y="0"/>
            <a:ext cx="1182727" cy="14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914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0045" y="745430"/>
            <a:ext cx="7323909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Требования  для присвоения первой  категории:</a:t>
            </a:r>
          </a:p>
          <a:p>
            <a:pPr algn="ctr"/>
            <a:endParaRPr lang="ru-RU" dirty="0"/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стабильные положительные результаты освоения обучающимися образовательных программ</a:t>
            </a: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выявления развития у обучающихся способностей к научной (интеллектуальной), творческой, физкультурно-спортивной деятельности</a:t>
            </a: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личного вклада в повышение качества образования, совершенствования методов обучения и воспитания</a:t>
            </a: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транслирования в педагогических коллективах опыта</a:t>
            </a: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практических результатов своей профессиональной</a:t>
            </a: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деятельности, активного участия в работе методических   объединений педагогических работников 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pic>
        <p:nvPicPr>
          <p:cNvPr id="4" name="Picture 2" descr="http://qatestlab.com/assets/-_23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7"/>
          <a:stretch/>
        </p:blipFill>
        <p:spPr bwMode="auto">
          <a:xfrm>
            <a:off x="6292412" y="4798423"/>
            <a:ext cx="2337782" cy="1911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34C5726-562C-421B-B6B7-C47616C4A4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1273" y="7750"/>
            <a:ext cx="1182727" cy="14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32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1052" y="285044"/>
            <a:ext cx="5657383" cy="1280890"/>
          </a:xfrm>
        </p:spPr>
        <p:txBody>
          <a:bodyPr>
            <a:normAutofit/>
          </a:bodyPr>
          <a:lstStyle/>
          <a:p>
            <a:r>
              <a:rPr lang="ru-RU" altLang="ru-RU" sz="4000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Федеральные документы</a:t>
            </a:r>
            <a:endParaRPr lang="ru-RU" sz="4000" dirty="0">
              <a:solidFill>
                <a:schemeClr val="accent6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11086" y="2142307"/>
            <a:ext cx="6522720" cy="3884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1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3110" y="1351994"/>
            <a:ext cx="7210696" cy="4426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0"/>
              </a:spcBef>
              <a:spcAft>
                <a:spcPts val="1000"/>
              </a:spcAft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Трудовой кодекс </a:t>
            </a:r>
            <a:r>
              <a:rPr lang="ru-RU" sz="1600" b="1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</a:rPr>
              <a:t>Российской Федерации</a:t>
            </a:r>
          </a:p>
          <a:p>
            <a:pPr marL="342900" lvl="0" indent="-342900" fontAlgn="base">
              <a:spcBef>
                <a:spcPct val="0"/>
              </a:spcBef>
              <a:spcAft>
                <a:spcPts val="1000"/>
              </a:spcAft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ru-RU" sz="1600" b="1" dirty="0">
                <a:latin typeface="Arial" panose="020B0604020202020204" pitchFamily="34" charset="0"/>
              </a:rPr>
              <a:t>Статья 49 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Федерального закона </a:t>
            </a:r>
            <a:r>
              <a:rPr lang="ru-RU" sz="1600" b="1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</a:rPr>
              <a:t>от 29.12.2012 № 273-ФЗ «Об образовании в Российской Федерации»</a:t>
            </a:r>
          </a:p>
          <a:p>
            <a:pPr marL="342900" lvl="0" indent="-342900" fontAlgn="base">
              <a:spcBef>
                <a:spcPct val="0"/>
              </a:spcBef>
              <a:spcAft>
                <a:spcPts val="1000"/>
              </a:spcAft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Порядок проведения аттестации </a:t>
            </a:r>
            <a:r>
              <a:rPr lang="ru-RU" sz="1600" b="1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</a:rPr>
              <a:t>педагогических работников организаций, осуществляющих образовательную деятельность, утвержденным приказом </a:t>
            </a:r>
            <a:r>
              <a:rPr lang="ru-RU" sz="1600" b="1" dirty="0" err="1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</a:rPr>
              <a:t>Минобрнауки</a:t>
            </a:r>
            <a:r>
              <a:rPr lang="ru-RU" sz="1600" b="1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</a:rPr>
              <a:t> РФ № 276 от 07.04.2014</a:t>
            </a:r>
          </a:p>
          <a:p>
            <a:pPr marL="342900" lvl="0" indent="-342900" fontAlgn="base">
              <a:spcBef>
                <a:spcPct val="0"/>
              </a:spcBef>
              <a:spcAft>
                <a:spcPts val="1000"/>
              </a:spcAft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ru-RU" sz="1600" b="1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</a:rPr>
              <a:t>Приказ Министерства здравоохранения и социального развития Российской Федерации от 26.08.2010 № 761н «Об утверждении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Единого квалификационного справочника </a:t>
            </a:r>
            <a:r>
              <a:rPr lang="ru-RU" sz="1600" b="1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</a:rPr>
              <a:t>должностей руководителей, специалистов и служащих, раздел «Квалификационные характеристики должностей работников образования»</a:t>
            </a:r>
          </a:p>
          <a:p>
            <a:pPr marL="342900" indent="-342900" fontAlgn="base">
              <a:spcBef>
                <a:spcPct val="0"/>
              </a:spcBef>
              <a:spcAft>
                <a:spcPts val="1000"/>
              </a:spcAft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Приказ Министерства труда и социальной защиты Российской Федерации от 18 октября 2013г. №544 « Об утверждении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Профессионального стандарта педагога </a:t>
            </a:r>
            <a:r>
              <a:rPr lang="ru-RU" sz="1600" b="1" dirty="0">
                <a:latin typeface="Arial" panose="020B0604020202020204" pitchFamily="34" charset="0"/>
              </a:rPr>
              <a:t>(воспитатель, учитель)»</a:t>
            </a:r>
            <a:endParaRPr lang="ru-RU" b="1" dirty="0">
              <a:latin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1AA82BF-C120-4326-A1B1-42DE074C9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0128" y="90574"/>
            <a:ext cx="1182727" cy="14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4885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8160" y="462495"/>
            <a:ext cx="8107680" cy="57861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Требования для присвоения  </a:t>
            </a:r>
          </a:p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высшей категории</a:t>
            </a:r>
            <a:endParaRPr lang="ru-RU" sz="3200" dirty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достижения обучающимися положительной динамики результатов освоения образовательных программ по итогам мониторингов, проводимых организацией, по итогам мониторинга системы образования;</a:t>
            </a:r>
          </a:p>
          <a:p>
            <a:pPr algn="just"/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выявления и развития способностей обучающихся к научной (интеллектуальной), творческой, физкультурно-спортивной деятельности, а также их участия в олимпиадах, конкурсах, фестивалях, соревнованиях;</a:t>
            </a:r>
          </a:p>
          <a:p>
            <a:pPr marL="285750" indent="-285750" algn="just">
              <a:buFontTx/>
              <a:buChar char="-"/>
            </a:pP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личного вклада в повышение качества образования, совершенствования</a:t>
            </a:r>
          </a:p>
          <a:p>
            <a:pPr algn="just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методов обучения и воспитания, и продуктивного использования новых образовательных технологий, транслирования в педагогических коллективах опыта практических результатов своей профессиональной деятельности, в том числе экспериментальной и инновационной;</a:t>
            </a:r>
          </a:p>
          <a:p>
            <a:pPr marL="285750" indent="-285750" algn="just">
              <a:buFontTx/>
              <a:buChar char="-"/>
            </a:pP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активного участия в работе методических объединений педагогических работников организаций, в разработке программно-методического сопровождения образовательного процесса, профессиональных конкурсах.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DF6D38E-38A7-4AE8-B685-E991B22F0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1273" y="0"/>
            <a:ext cx="1182727" cy="14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552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3182" y="446734"/>
            <a:ext cx="6589200" cy="1280890"/>
          </a:xfrm>
        </p:spPr>
        <p:txBody>
          <a:bodyPr>
            <a:noAutofit/>
          </a:bodyPr>
          <a:lstStyle/>
          <a:p>
            <a:pPr algn="ctr"/>
            <a:r>
              <a:rPr lang="ru-RU" altLang="ru-RU" sz="4000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Обязательная аттестация</a:t>
            </a:r>
            <a:br>
              <a:rPr lang="ru-RU" alt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endParaRPr lang="ru-RU" sz="4000" dirty="0">
              <a:latin typeface="Monotype Corsiva" panose="03010101010201010101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00545" y="1479125"/>
            <a:ext cx="7031837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endParaRPr lang="ru-RU" altLang="ru-RU" sz="1200" b="1" dirty="0">
              <a:solidFill>
                <a:srgbClr val="0033CC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Аттестация с целью подтверждения</a:t>
            </a:r>
          </a:p>
          <a:p>
            <a:pPr algn="ctr">
              <a:spcBef>
                <a:spcPct val="0"/>
              </a:spcBef>
            </a:pP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соответствия  занимаемой должности </a:t>
            </a:r>
          </a:p>
          <a:p>
            <a:pPr algn="ctr">
              <a:spcBef>
                <a:spcPct val="0"/>
              </a:spcBef>
            </a:pP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проводится по представлению работодателя</a:t>
            </a:r>
          </a:p>
          <a:p>
            <a:pPr algn="ctr">
              <a:spcBef>
                <a:spcPct val="0"/>
              </a:spcBef>
            </a:pP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один раз в 5 лет в отношении тех, </a:t>
            </a:r>
          </a:p>
          <a:p>
            <a:pPr algn="ctr">
              <a:spcBef>
                <a:spcPct val="0"/>
              </a:spcBef>
            </a:pP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у кого нет квалификационных категорий</a:t>
            </a:r>
          </a:p>
          <a:p>
            <a:pPr algn="ctr">
              <a:spcBef>
                <a:spcPct val="0"/>
              </a:spcBef>
            </a:pPr>
            <a:endParaRPr lang="ru-RU" alt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altLang="ru-RU" sz="24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   Процедура аттестации: </a:t>
            </a:r>
          </a:p>
          <a:p>
            <a:pPr algn="ctr">
              <a:spcBef>
                <a:spcPct val="0"/>
              </a:spcBef>
            </a:pPr>
            <a:r>
              <a:rPr lang="ru-RU" altLang="ru-RU" sz="24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Оценка профессиональной деятельности</a:t>
            </a:r>
            <a:r>
              <a:rPr lang="ru-RU" altLang="ru-RU" sz="2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>
              <a:spcBef>
                <a:spcPct val="0"/>
              </a:spcBef>
            </a:pPr>
            <a:endParaRPr lang="ru-RU" altLang="ru-RU" sz="2400" b="1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5122" name="Picture 2" descr="http://lenagold.narod.ru/fon/clipart/s/svit/svitolk2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173" y="4326661"/>
            <a:ext cx="2281827" cy="2531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E98FA1C-0652-4D07-AA81-A16E8F94E7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382" y="3765"/>
            <a:ext cx="1182727" cy="14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85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0259" y="630523"/>
            <a:ext cx="3178628" cy="865056"/>
          </a:xfrm>
        </p:spPr>
        <p:txBody>
          <a:bodyPr>
            <a:noAutofit/>
          </a:bodyPr>
          <a:lstStyle/>
          <a:p>
            <a:pPr lvl="0" algn="ctr" defTabSz="914400" fontAlgn="base">
              <a:spcAft>
                <a:spcPct val="0"/>
              </a:spcAft>
            </a:pPr>
            <a:r>
              <a:rPr lang="ru-RU" altLang="ru-RU" sz="3200" b="1" dirty="0">
                <a:solidFill>
                  <a:srgbClr val="C00000"/>
                </a:solidFill>
                <a:latin typeface="Monotype Corsiva" panose="03010101010201010101" pitchFamily="66" charset="0"/>
                <a:ea typeface="+mn-ea"/>
                <a:cs typeface="+mn-cs"/>
              </a:rPr>
              <a:t>Ответственность работника</a:t>
            </a:r>
            <a:br>
              <a:rPr lang="ru-RU" altLang="ru-RU" sz="3200" b="1" dirty="0">
                <a:solidFill>
                  <a:srgbClr val="C00000"/>
                </a:solidFill>
                <a:latin typeface="Monotype Corsiva" panose="03010101010201010101" pitchFamily="66" charset="0"/>
                <a:ea typeface="+mn-ea"/>
                <a:cs typeface="+mn-cs"/>
              </a:rPr>
            </a:br>
            <a:endParaRPr lang="ru-RU" sz="28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88573" y="1910947"/>
            <a:ext cx="394498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 работника от прохождения </a:t>
            </a:r>
          </a:p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аттестации с целью подтверждения соответствия занимаемой должности является  нарушением трудовой дисциплины, влекущее за собой дисциплинарные взыскания в соответствии со  статьей 192 ТК РФ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40528" y="603786"/>
            <a:ext cx="3152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Ответственность работодателя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33553" y="1938861"/>
            <a:ext cx="411044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своевременное проведение</a:t>
            </a:r>
          </a:p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аттестации с целью подтверждения соответствия  занимаемой должности</a:t>
            </a:r>
          </a:p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работником</a:t>
            </a:r>
          </a:p>
        </p:txBody>
      </p:sp>
      <p:pic>
        <p:nvPicPr>
          <p:cNvPr id="6146" name="Picture 2" descr="http://www.sp38.org/files/upload/077000/077486/290x290/help.p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706" y="4188807"/>
            <a:ext cx="3223803" cy="3223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BA54DC1-11F5-47D9-A07D-6628567070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3031" y="20219"/>
            <a:ext cx="1182727" cy="14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487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0396" y="599099"/>
            <a:ext cx="6589200" cy="12808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Организация обязательной аттестации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9601" y="1239544"/>
            <a:ext cx="82296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Издание приказа в ОО </a:t>
            </a: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(ознакомление с приказом за 30 календарных дней до дня проведения аттестации)</a:t>
            </a:r>
          </a:p>
          <a:p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Определение  графика проведения аттестации</a:t>
            </a:r>
          </a:p>
          <a:p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Проведение оценки знаний, деятельности</a:t>
            </a: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работодателем представлений на аттестуемых педагогов</a:t>
            </a:r>
          </a:p>
          <a:p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Проведение   аттестации</a:t>
            </a:r>
          </a:p>
          <a:p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Оформление протокола в день проведения</a:t>
            </a:r>
          </a:p>
          <a:p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Выдача выписок  из протокола (не позднее 2 рабочих дней)</a:t>
            </a:r>
          </a:p>
          <a:p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Работодатель знакомит с выпиской в течение 3 – х рабочих дней (передает протокол для хранения</a:t>
            </a: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личном деле работника)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AD9CC2-8C7F-4A98-821F-5A3B0A3419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3035" y="0"/>
            <a:ext cx="1182727" cy="14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2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1922" y="567435"/>
            <a:ext cx="6589200" cy="66656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Обязательная аттестация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1134" y="1367590"/>
            <a:ext cx="721754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подлежат аттестации работники</a:t>
            </a:r>
          </a:p>
          <a:p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квалификационные категории</a:t>
            </a:r>
          </a:p>
          <a:p>
            <a:pPr marL="342900" indent="-342900">
              <a:buFont typeface="+mj-lt"/>
              <a:buAutoNum type="arabicPeriod"/>
            </a:pP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проработавшие в должности менее 2 лет в организации; </a:t>
            </a:r>
          </a:p>
          <a:p>
            <a:pPr marL="342900" indent="-342900">
              <a:buFont typeface="+mj-lt"/>
              <a:buAutoNum type="arabicPeriod"/>
            </a:pP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беременные женщины, либо находящиеся в отпуске по беременности  и родам или по уходу за ребенком до 3-х лет;</a:t>
            </a:r>
          </a:p>
          <a:p>
            <a:pPr marL="342900" indent="-342900">
              <a:buFont typeface="+mj-lt"/>
              <a:buAutoNum type="arabicPeriod"/>
            </a:pP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аттестация возможна  не ранее,  чем через 2 года после их выхода с отпуска</a:t>
            </a:r>
          </a:p>
          <a:p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http://promo.tosei.ru/images/galochk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202" y="4640824"/>
            <a:ext cx="1968138" cy="2157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A23690-9D7B-465C-9E55-BCFB65194C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1273" y="30703"/>
            <a:ext cx="1182727" cy="14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52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6582" y="457200"/>
            <a:ext cx="6110459" cy="938463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Сроки аттестации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98914" y="1463041"/>
            <a:ext cx="59697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отсутствовавшие на рабочем месте более 4-х месяцев </a:t>
            </a:r>
          </a:p>
          <a:p>
            <a:pPr algn="ctr"/>
            <a:endParaRPr lang="ru-RU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ранее, чем через год после выхода их на работу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09502" y="2743931"/>
            <a:ext cx="6348549" cy="4099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Перенос сроков обязательной аттестации </a:t>
            </a:r>
          </a:p>
          <a:p>
            <a:pPr algn="ctr"/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в пределах 1 года: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>
              <a:spcBef>
                <a:spcPct val="20000"/>
              </a:spcBef>
              <a:buFontTx/>
              <a:buChar char="-"/>
            </a:pPr>
            <a:r>
              <a:rPr lang="ru-RU" altLang="ru-RU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по</a:t>
            </a:r>
            <a:r>
              <a:rPr lang="ru-RU" altLang="ru-RU" b="1" i="1" dirty="0">
                <a:latin typeface="Times New Roman" panose="02020603050405020304" pitchFamily="18" charset="0"/>
              </a:rPr>
              <a:t> </a:t>
            </a:r>
            <a:r>
              <a:rPr lang="ru-RU" altLang="ru-RU" b="1" i="1" u="sng" dirty="0">
                <a:solidFill>
                  <a:srgbClr val="C00000"/>
                </a:solidFill>
                <a:latin typeface="Times New Roman" panose="02020603050405020304" pitchFamily="18" charset="0"/>
              </a:rPr>
              <a:t>болезни</a:t>
            </a:r>
            <a:r>
              <a:rPr lang="ru-RU" altLang="ru-RU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( больничный лист, справка)</a:t>
            </a:r>
          </a:p>
          <a:p>
            <a:pPr marL="285750" indent="-285750">
              <a:spcBef>
                <a:spcPct val="20000"/>
              </a:spcBef>
              <a:buFontTx/>
              <a:buChar char="-"/>
            </a:pPr>
            <a:endParaRPr lang="ru-RU" altLang="ru-RU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>
              <a:spcBef>
                <a:spcPct val="20000"/>
              </a:spcBef>
            </a:pPr>
            <a:r>
              <a:rPr lang="ru-RU" altLang="ru-RU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- если срок категории истек во время </a:t>
            </a:r>
            <a:r>
              <a:rPr lang="ru-RU" altLang="ru-RU" b="1" i="1" u="sng" dirty="0">
                <a:solidFill>
                  <a:srgbClr val="C00000"/>
                </a:solidFill>
                <a:latin typeface="Times New Roman" panose="02020603050405020304" pitchFamily="18" charset="0"/>
              </a:rPr>
              <a:t>отпуска до 1 года </a:t>
            </a:r>
          </a:p>
          <a:p>
            <a:pPr>
              <a:spcBef>
                <a:spcPct val="20000"/>
              </a:spcBef>
            </a:pPr>
            <a:r>
              <a:rPr lang="ru-RU" altLang="ru-RU" b="1" i="1" dirty="0">
                <a:latin typeface="Times New Roman" panose="02020603050405020304" pitchFamily="18" charset="0"/>
              </a:rPr>
              <a:t>  </a:t>
            </a:r>
            <a:r>
              <a:rPr lang="ru-RU" altLang="ru-RU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или зарубежной командировки (стажировки )</a:t>
            </a:r>
          </a:p>
          <a:p>
            <a:pPr>
              <a:spcBef>
                <a:spcPct val="20000"/>
              </a:spcBef>
            </a:pPr>
            <a:endParaRPr lang="ru-RU" altLang="ru-RU" b="1" i="1" dirty="0">
              <a:latin typeface="Times New Roman" panose="02020603050405020304" pitchFamily="18" charset="0"/>
            </a:endParaRPr>
          </a:p>
          <a:p>
            <a:pPr>
              <a:spcBef>
                <a:spcPct val="20000"/>
              </a:spcBef>
            </a:pPr>
            <a:r>
              <a:rPr lang="ru-RU" altLang="ru-RU" b="1" i="1" dirty="0">
                <a:latin typeface="Times New Roman" panose="02020603050405020304" pitchFamily="18" charset="0"/>
              </a:rPr>
              <a:t> -</a:t>
            </a:r>
            <a:r>
              <a:rPr lang="ru-RU" altLang="ru-RU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если работник перешел в год аттестации</a:t>
            </a:r>
          </a:p>
          <a:p>
            <a:pPr>
              <a:spcBef>
                <a:spcPct val="20000"/>
              </a:spcBef>
            </a:pPr>
            <a:r>
              <a:rPr lang="ru-RU" altLang="ru-RU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 на новое место работы  </a:t>
            </a:r>
            <a:r>
              <a:rPr lang="ru-RU" altLang="ru-RU" b="1" i="1" u="sng" dirty="0">
                <a:solidFill>
                  <a:srgbClr val="C00000"/>
                </a:solidFill>
                <a:latin typeface="Times New Roman" panose="02020603050405020304" pitchFamily="18" charset="0"/>
              </a:rPr>
              <a:t>в связи с </a:t>
            </a:r>
            <a:r>
              <a:rPr lang="ru-RU" altLang="ru-RU" b="1" i="1" u="sng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сокрашением</a:t>
            </a:r>
            <a:endParaRPr lang="ru-RU" altLang="ru-RU" b="1" i="1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20000"/>
              </a:spcBef>
            </a:pPr>
            <a:endParaRPr lang="ru-RU" altLang="ru-RU" b="1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20000"/>
              </a:spcBef>
            </a:pPr>
            <a:r>
              <a:rPr lang="ru-RU" altLang="ru-RU" b="1" i="1" dirty="0">
                <a:latin typeface="Times New Roman" panose="02020603050405020304" pitchFamily="18" charset="0"/>
              </a:rPr>
              <a:t>- </a:t>
            </a:r>
            <a:r>
              <a:rPr lang="ru-RU" altLang="ru-RU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если работник завершает обучение </a:t>
            </a:r>
            <a:r>
              <a:rPr lang="ru-RU" altLang="ru-RU" b="1" i="1" u="sng" dirty="0">
                <a:solidFill>
                  <a:srgbClr val="C00000"/>
                </a:solidFill>
                <a:latin typeface="Times New Roman" panose="02020603050405020304" pitchFamily="18" charset="0"/>
              </a:rPr>
              <a:t>в ВУЗе, </a:t>
            </a:r>
            <a:r>
              <a:rPr lang="ru-RU" altLang="ru-RU" b="1" i="1" u="sng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ССУЗе</a:t>
            </a:r>
            <a:endParaRPr lang="ru-RU" altLang="ru-RU" b="1" i="1" u="sng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6" name="Picture 2" descr="http://s018.radikal.ru/i522/1210/f3/70d59c0bfc2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13831">
            <a:off x="358708" y="1665365"/>
            <a:ext cx="2295749" cy="15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A49B57-BD85-42F0-A762-30F72D1A89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1273" y="81285"/>
            <a:ext cx="1182727" cy="14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093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284" y="242911"/>
            <a:ext cx="5617244" cy="1609679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Нормативные документы  по аттестации педагогических </a:t>
            </a:r>
            <a:br>
              <a:rPr lang="ru-RU" altLang="ru-RU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altLang="ru-RU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работников на СЗД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3480" y="1852590"/>
            <a:ext cx="8025413" cy="4446398"/>
          </a:xfrm>
        </p:spPr>
        <p:txBody>
          <a:bodyPr>
            <a:norm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порядке проведения аттестации педагогических работников образовательной организации в целях подтверждения соответствия занимаемой должности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об аттестационной комиссии образовательной организации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Приказы об утверждении </a:t>
            </a:r>
            <a:r>
              <a:rPr lang="ru-RU" alt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Положения о порядке проведения аттестации педагогических работников образовательной организации в целях подтверждения соответствия занимаемой должности и Положения об аттестационной комиссии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Протоколы заседаний аттестационной комиссии, выписки из протоколов</a:t>
            </a: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педагогического работника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BC021CA-9DA4-4479-8E97-9EBACC9B5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2716" y="63530"/>
            <a:ext cx="1182727" cy="14753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8052" y="483742"/>
            <a:ext cx="6311031" cy="1280890"/>
          </a:xfrm>
        </p:spPr>
        <p:txBody>
          <a:bodyPr>
            <a:normAutofit fontScale="90000"/>
          </a:bodyPr>
          <a:lstStyle/>
          <a:p>
            <a:r>
              <a:rPr lang="ru-RU" altLang="ru-RU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Сопровождение процедуры аттестации педагогических  работников на СЗД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7263" y="1977696"/>
            <a:ext cx="7625918" cy="460962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перспективный план аттестации педагогических работников</a:t>
            </a: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критерии оценки профессиональной деятельности педагогических работников, для формирования представления</a:t>
            </a: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Утвердить локальным актом критерии оценки</a:t>
            </a: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Издать и утвердить локальные нормативные акты по аттестации на соответствие занимаемой должности</a:t>
            </a: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аттестационную комиссию</a:t>
            </a: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аттестацию</a:t>
            </a: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Принять и реализовать решение по итогам аттестационной комиссии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BD1925-E632-4DD0-89D2-9F0C77D7F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3036" y="0"/>
            <a:ext cx="1182727" cy="14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03582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1134</TotalTime>
  <Words>1130</Words>
  <Application>Microsoft Office PowerPoint</Application>
  <PresentationFormat>Экран (4:3)</PresentationFormat>
  <Paragraphs>211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Arial</vt:lpstr>
      <vt:lpstr>Century Gothic</vt:lpstr>
      <vt:lpstr>Courier New</vt:lpstr>
      <vt:lpstr>Monotype Corsiva</vt:lpstr>
      <vt:lpstr>Open Sans</vt:lpstr>
      <vt:lpstr>Times New Roman</vt:lpstr>
      <vt:lpstr>Wingdings</vt:lpstr>
      <vt:lpstr>Wingdings 2</vt:lpstr>
      <vt:lpstr>Wingdings 3</vt:lpstr>
      <vt:lpstr>Легкий дым</vt:lpstr>
      <vt:lpstr>   Нормативно-правовое обеспечение педагогической аттестации на соответствие занимаемой должности, на первую и высшую квалификационные категории</vt:lpstr>
      <vt:lpstr>Федеральные документы</vt:lpstr>
      <vt:lpstr>Обязательная аттестация </vt:lpstr>
      <vt:lpstr>Ответственность работника </vt:lpstr>
      <vt:lpstr>Организация обязательной аттестации</vt:lpstr>
      <vt:lpstr>Обязательная аттестация</vt:lpstr>
      <vt:lpstr>Сроки аттестации</vt:lpstr>
      <vt:lpstr>Нормативные документы  по аттестации педагогических  работников на СЗД</vt:lpstr>
      <vt:lpstr>Сопровождение процедуры аттестации педагогических  работников на СЗД </vt:lpstr>
      <vt:lpstr>На что необходимо обратить внимание при формировании годового плана</vt:lpstr>
      <vt:lpstr>Положение о порядке проведения аттестации педагогических работников образовательной организации на СЗД </vt:lpstr>
      <vt:lpstr>Оценка профессиональных знаний, деятельности аттестуемых    </vt:lpstr>
      <vt:lpstr>Рекомендации по составлению представления на педагогического работника</vt:lpstr>
      <vt:lpstr>Представление на педагогического работника</vt:lpstr>
      <vt:lpstr>Аттестация для присвоения квалификационных категорий  (первой или высшей) </vt:lpstr>
      <vt:lpstr>Алгоритм проведения экспертизы</vt:lpstr>
      <vt:lpstr>Методика  оценки квалификации  педагогических работников</vt:lpstr>
      <vt:lpstr>Требования к  квалификации  педагогических работников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Нормативно-правовое обеспечение педагогической аттестации:формы и процедуры аттестации</dc:title>
  <dc:creator>Ольга</dc:creator>
  <cp:lastModifiedBy>irort</cp:lastModifiedBy>
  <cp:revision>134</cp:revision>
  <dcterms:created xsi:type="dcterms:W3CDTF">2014-11-27T09:51:15Z</dcterms:created>
  <dcterms:modified xsi:type="dcterms:W3CDTF">2019-04-02T07:40:53Z</dcterms:modified>
</cp:coreProperties>
</file>